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5"/>
  </p:notesMasterIdLst>
  <p:handoutMasterIdLst>
    <p:handoutMasterId r:id="rId6"/>
  </p:handoutMasterIdLst>
  <p:sldIdLst>
    <p:sldId id="341" r:id="rId2"/>
    <p:sldId id="363" r:id="rId3"/>
    <p:sldId id="364" r:id="rId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8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TSG SA Meeting #SP-102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11 - 15 December, 2023, Edinburgh, Scotland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2_Edinburgh_2023-12/Docs/SP-231281.zip" TargetMode="External"/><Relationship Id="rId3" Type="http://schemas.openxmlformats.org/officeDocument/2006/relationships/hyperlink" Target="https://www.3gpp.org/ftp/tsg_sa/TSG_SA/TSGS_102_Edinburgh_2023-12/Docs/SP-231208.zip" TargetMode="External"/><Relationship Id="rId7" Type="http://schemas.openxmlformats.org/officeDocument/2006/relationships/hyperlink" Target="https://www.3gpp.org/ftp/TSG_SA/TSG_SA/TSGS_102_Edinburgh_2023-12/Docs/SP-231365.zip" TargetMode="External"/><Relationship Id="rId2" Type="http://schemas.openxmlformats.org/officeDocument/2006/relationships/hyperlink" Target="https://www.3gpp.org/ftp/TSG_SA/TSG_SA/TSGS_102_Edinburgh_2023-12/Docs/SP-23135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2_Edinburgh_2023-12/Docs/SP-231505.zip" TargetMode="External"/><Relationship Id="rId5" Type="http://schemas.openxmlformats.org/officeDocument/2006/relationships/hyperlink" Target="https://www.3gpp.org/ftp/TSG_SA/TSG_SA/TSGS_102_Edinburgh_2023-12/Docs/SP-231506.zip" TargetMode="External"/><Relationship Id="rId10" Type="http://schemas.openxmlformats.org/officeDocument/2006/relationships/hyperlink" Target="https://www.3gpp.org/ftp/TSG_SA/TSG_SA/TSGS_102_Edinburgh_2023-12/Docs/SP-231389.zip" TargetMode="External"/><Relationship Id="rId4" Type="http://schemas.openxmlformats.org/officeDocument/2006/relationships/hyperlink" Target="https://www.3gpp.org/ftp/TSG_SA/TSG_SA/TSGS_102_Edinburgh_2023-12/Docs/SP-231352.zip" TargetMode="External"/><Relationship Id="rId9" Type="http://schemas.openxmlformats.org/officeDocument/2006/relationships/hyperlink" Target="https://www.3gpp.org/ftp/TSG_SA/TSG_SA/TSGS_102_Edinburgh_2023-12/Docs/SP-231371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sz="4800" dirty="0"/>
              <a:t>Considerations for Rel-19 Topics from Industrial Aspects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8558212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Siemens AG, Mitsubishi Electric, BOSCH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8FFF41EB-26AD-6D7E-3406-28294EF67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7963" y="67469"/>
            <a:ext cx="22244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200" b="1" dirty="0">
                <a:latin typeface="Arial "/>
              </a:rPr>
              <a:t>	</a:t>
            </a:r>
            <a:r>
              <a:rPr lang="en-GB" altLang="en-US" sz="1400" b="1" dirty="0">
                <a:solidFill>
                  <a:srgbClr val="0000FF"/>
                </a:solidFill>
                <a:latin typeface="Arial "/>
              </a:rPr>
              <a:t>SP-231640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dirty="0"/>
              <a:t>Rel-19 topics with Industrial’s aspects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E7192E9-A518-E0BE-2D25-29EAEC1386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829239"/>
              </p:ext>
            </p:extLst>
          </p:nvPr>
        </p:nvGraphicFramePr>
        <p:xfrm>
          <a:off x="838200" y="1902491"/>
          <a:ext cx="10611679" cy="3863819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760012">
                  <a:extLst>
                    <a:ext uri="{9D8B030D-6E8A-4147-A177-3AD203B41FA5}">
                      <a16:colId xmlns:a16="http://schemas.microsoft.com/office/drawing/2014/main" val="818825663"/>
                    </a:ext>
                  </a:extLst>
                </a:gridCol>
                <a:gridCol w="667910">
                  <a:extLst>
                    <a:ext uri="{9D8B030D-6E8A-4147-A177-3AD203B41FA5}">
                      <a16:colId xmlns:a16="http://schemas.microsoft.com/office/drawing/2014/main" val="3010205026"/>
                    </a:ext>
                  </a:extLst>
                </a:gridCol>
                <a:gridCol w="3474720">
                  <a:extLst>
                    <a:ext uri="{9D8B030D-6E8A-4147-A177-3AD203B41FA5}">
                      <a16:colId xmlns:a16="http://schemas.microsoft.com/office/drawing/2014/main" val="2870704524"/>
                    </a:ext>
                  </a:extLst>
                </a:gridCol>
                <a:gridCol w="1669774">
                  <a:extLst>
                    <a:ext uri="{9D8B030D-6E8A-4147-A177-3AD203B41FA5}">
                      <a16:colId xmlns:a16="http://schemas.microsoft.com/office/drawing/2014/main" val="3656268166"/>
                    </a:ext>
                  </a:extLst>
                </a:gridCol>
                <a:gridCol w="4039263">
                  <a:extLst>
                    <a:ext uri="{9D8B030D-6E8A-4147-A177-3AD203B41FA5}">
                      <a16:colId xmlns:a16="http://schemas.microsoft.com/office/drawing/2014/main" val="4100424945"/>
                    </a:ext>
                  </a:extLst>
                </a:gridCol>
              </a:tblGrid>
              <a:tr h="2714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err="1">
                          <a:effectLst/>
                        </a:rPr>
                        <a:t>Tdoc</a:t>
                      </a:r>
                      <a:r>
                        <a:rPr lang="en-GB" sz="1100" kern="100" dirty="0">
                          <a:effectLst/>
                        </a:rPr>
                        <a:t>#</a:t>
                      </a:r>
                      <a:endParaRPr lang="en-US" sz="11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474" marR="8474" marT="8474" marB="8474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Type</a:t>
                      </a:r>
                      <a:endParaRPr lang="en-US" sz="11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474" marR="8474" marT="8474" marB="8474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Subject</a:t>
                      </a:r>
                      <a:endParaRPr lang="en-US" sz="11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474" marR="8474" marT="8474" marB="8474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Source</a:t>
                      </a:r>
                      <a:endParaRPr lang="en-US" sz="11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474" marR="8474" marT="8474" marB="8474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Remark</a:t>
                      </a:r>
                      <a:endParaRPr lang="en-US" sz="1100" kern="100" dirty="0">
                        <a:effectLst/>
                        <a:latin typeface="+mn-lt"/>
                      </a:endParaRPr>
                    </a:p>
                  </a:txBody>
                  <a:tcPr marL="8474" marR="8474" marT="8474" marB="8474"/>
                </a:tc>
                <a:extLst>
                  <a:ext uri="{0D108BD9-81ED-4DB2-BD59-A6C34878D82A}">
                    <a16:rowId xmlns:a16="http://schemas.microsoft.com/office/drawing/2014/main" val="3663991451"/>
                  </a:ext>
                </a:extLst>
              </a:tr>
              <a:tr h="359232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SP-231353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SID NEW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New WID on study on Side link time synchronization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Huawei (Moderator)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The SID is useful in Industrial use cases of AGV/mobile robots</a:t>
                      </a: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(see also LS from 5G-ACIA </a:t>
                      </a:r>
                      <a:r>
                        <a:rPr lang="en-US" sz="1000" b="1" kern="1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SP-231208</a:t>
                      </a: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13768445"/>
                  </a:ext>
                </a:extLst>
              </a:tr>
              <a:tr h="359232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SP-231352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SID NEW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New WID on Study on enhancement of Timing Resiliency, TSC&amp;URLLC, and LAN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</a:rPr>
                        <a:t>Huawei (Moderator)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WT-4.1.3.1 is required in Industrial use cases of 5GS/TSN integration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882760513"/>
                  </a:ext>
                </a:extLst>
              </a:tr>
              <a:tr h="359232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SP-231279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SID NEW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trike="noStrike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SID: Study on UPF enhancement for Exposure and SBA Phase 2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trike="noStrike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ZTE (Moderator)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trike="noStrike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UPF exposure is useful in Industrial use cases 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977012888"/>
                  </a:ext>
                </a:extLst>
              </a:tr>
              <a:tr h="359232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SP-231506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</a:rPr>
                        <a:t>SID NEW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New Study on Enhancement of Usage of User Identifiers in the 5G System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rgbClr val="000000"/>
                          </a:solidFill>
                          <a:effectLst/>
                        </a:rPr>
                        <a:t>InterDigital</a:t>
                      </a: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 Inc.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Non-3GPP aspects are potentially relevant to some Industrial use cases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548056447"/>
                  </a:ext>
                </a:extLst>
              </a:tr>
              <a:tr h="359232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SP-231505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</a:rPr>
                        <a:t>SID NEW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New SID on Enhanced Traffic Management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Ericsson (moderator)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080870535"/>
                  </a:ext>
                </a:extLst>
              </a:tr>
              <a:tr h="359232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SP-231385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SID NEW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trike="noStrike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SID on System Enhancement for Proximity-based Services in 5GS - Phase 3.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trike="noStrike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MediaTek Inc. (Moderator)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trike="noStrike" kern="1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000" strike="noStrike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is useful in some Industrial use cases of AGV/mobile robots 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034499425"/>
                  </a:ext>
                </a:extLst>
              </a:tr>
              <a:tr h="359232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SP-231365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</a:rPr>
                        <a:t>SID NEW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New SID on Study on Architecture Enhancement to support Integrated Sensing and Communication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Xiaomi (Moderator)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Potential application in industrial use cases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076932378"/>
                  </a:ext>
                </a:extLst>
              </a:tr>
              <a:tr h="359232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SP-231281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</a:rPr>
                        <a:t>SID NEW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New SID: Study on Architecture support of Ambient power-enabled Internet of Things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OPPO (Moderator)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584433773"/>
                  </a:ext>
                </a:extLst>
              </a:tr>
              <a:tr h="359232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SP-231371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</a:rPr>
                        <a:t>SID NEW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New SID on Core Network Enhanced Support for Artificial Intelligence (AI)/Machine Learning (ML)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</a:rPr>
                        <a:t>Qualcomm Incorporated (Moderator)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952354639"/>
                  </a:ext>
                </a:extLst>
              </a:tr>
              <a:tr h="359232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SP-231389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SID NEW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New SID on Multi-Access (</a:t>
                      </a:r>
                      <a:r>
                        <a:rPr lang="en-GB" sz="1000" kern="100" dirty="0" err="1">
                          <a:solidFill>
                            <a:srgbClr val="000000"/>
                          </a:solidFill>
                          <a:effectLst/>
                        </a:rPr>
                        <a:t>DualSteer</a:t>
                      </a: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 + ATSSS Ph-4)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Apple (Moderator)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PNI-NPN aspects are potentially relevant to some Industrial use cases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07048969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dirty="0"/>
              <a:t>Considerations/Proposals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altLang="en-US" dirty="0"/>
              <a:t>The following study items are considered </a:t>
            </a:r>
            <a:r>
              <a:rPr lang="en-US" altLang="en-US" b="1" u="sng" dirty="0"/>
              <a:t>most relevant </a:t>
            </a:r>
            <a:r>
              <a:rPr lang="en-US" altLang="en-US" dirty="0"/>
              <a:t>to Industrial cases as to be included in Rel-19 package: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en-US" dirty="0"/>
              <a:t>Study on enhancement of Timing Resiliency, TSC&amp;URLLC, and LAN</a:t>
            </a:r>
          </a:p>
          <a:p>
            <a:pPr lvl="2">
              <a:lnSpc>
                <a:spcPct val="100000"/>
              </a:lnSpc>
              <a:spcAft>
                <a:spcPts val="600"/>
              </a:spcAft>
            </a:pPr>
            <a:r>
              <a:rPr lang="en-US" altLang="en-US" dirty="0"/>
              <a:t>WT-4.1.3.1 is the highest priority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en-US" dirty="0"/>
              <a:t>Study on Side link time synchronization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d258917-277f-42cd-a3cd-14c4e9ee58bc}" enabled="1" method="Standard" siteId="{38ae3bcd-9579-4fd4-adda-b42e1495d55a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754</TotalTime>
  <Words>350</Words>
  <Application>Microsoft Office PowerPoint</Application>
  <PresentationFormat>Widescreen</PresentationFormat>
  <Paragraphs>62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Calibri Light</vt:lpstr>
      <vt:lpstr>Times New Roman</vt:lpstr>
      <vt:lpstr>Office Theme</vt:lpstr>
      <vt:lpstr>Considerations for Rel-19 Topics from Industrial Aspects</vt:lpstr>
      <vt:lpstr>Rel-19 topics with Industrial’s aspects</vt:lpstr>
      <vt:lpstr>Considerations/Proposals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&lt;Title&gt;</dc:title>
  <dc:creator>Zhang, Ling (T CED INW-CN)</dc:creator>
  <cp:lastModifiedBy>Zhang, Ling (T CED INW-CN)</cp:lastModifiedBy>
  <cp:revision>11</cp:revision>
  <dcterms:modified xsi:type="dcterms:W3CDTF">2023-12-06T16:10:19Z</dcterms:modified>
</cp:coreProperties>
</file>